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0" r:id="rId1"/>
    <p:sldMasterId id="2147483648" r:id="rId2"/>
  </p:sldMasterIdLst>
  <p:notesMasterIdLst>
    <p:notesMasterId r:id="rId12"/>
  </p:notesMasterIdLst>
  <p:handoutMasterIdLst>
    <p:handoutMasterId r:id="rId13"/>
  </p:handoutMasterIdLst>
  <p:sldIdLst>
    <p:sldId id="256" r:id="rId3"/>
    <p:sldId id="288" r:id="rId4"/>
    <p:sldId id="310" r:id="rId5"/>
    <p:sldId id="312" r:id="rId6"/>
    <p:sldId id="311" r:id="rId7"/>
    <p:sldId id="313" r:id="rId8"/>
    <p:sldId id="314" r:id="rId9"/>
    <p:sldId id="283" r:id="rId10"/>
    <p:sldId id="284" r:id="rId11"/>
  </p:sldIdLst>
  <p:sldSz cx="9144000" cy="6858000" type="screen4x3"/>
  <p:notesSz cx="6858000" cy="9144000"/>
  <p:embeddedFontLst>
    <p:embeddedFont>
      <p:font typeface="나눔고딕" panose="020D0604000000000000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CCFF"/>
    <a:srgbClr val="B777B4"/>
    <a:srgbClr val="DD3333"/>
    <a:srgbClr val="8AE46A"/>
    <a:srgbClr val="80C535"/>
    <a:srgbClr val="A279B5"/>
    <a:srgbClr val="9161A7"/>
    <a:srgbClr val="B08DBF"/>
    <a:srgbClr val="D973BE"/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38B1855-1B75-4FBE-930C-398BA8C253C6}" styleName="테마 스타일 2 - 강조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25E5076-3810-47DD-B79F-674D7AD40C01}" styleName="어두운 스타일 1 - 강조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27F97BB-C833-4FB7-BDE5-3F7075034690}" styleName="테마 스타일 2 - 강조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6337" autoAdjust="0"/>
    <p:restoredTop sz="96158" autoAdjust="0"/>
  </p:normalViewPr>
  <p:slideViewPr>
    <p:cSldViewPr>
      <p:cViewPr>
        <p:scale>
          <a:sx n="100" d="100"/>
          <a:sy n="100" d="100"/>
        </p:scale>
        <p:origin x="-156" y="-28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9" d="100"/>
          <a:sy n="89" d="100"/>
        </p:scale>
        <p:origin x="-2676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나눔 고딕"/>
              <a:ea typeface="Rix고딕 EB" pitchFamily="18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5F5719-E0C8-497A-835A-DC7AF60E9786}" type="datetimeFigureOut">
              <a:rPr lang="ko-KR" altLang="en-US" smtClean="0">
                <a:latin typeface="나눔 고딕"/>
                <a:ea typeface="Rix고딕 EB" pitchFamily="18" charset="-127"/>
              </a:rPr>
              <a:pPr/>
              <a:t>2017-06-27</a:t>
            </a:fld>
            <a:endParaRPr lang="ko-KR" altLang="en-US" dirty="0">
              <a:latin typeface="나눔 고딕"/>
              <a:ea typeface="Rix고딕 EB" pitchFamily="18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E8AAB-A6E2-4809-921B-690A759FE7B4}" type="slidenum">
              <a:rPr lang="ko-KR" altLang="en-US" smtClean="0">
                <a:latin typeface="나눔 고딕"/>
                <a:ea typeface="Rix고딕 EB" pitchFamily="18" charset="-127"/>
              </a:rPr>
              <a:pPr/>
              <a:t>‹#›</a:t>
            </a:fld>
            <a:endParaRPr lang="ko-KR" altLang="en-US" dirty="0">
              <a:latin typeface="나눔 고딕"/>
              <a:ea typeface="Rix고딕 EB" pitchFamily="18" charset="-127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나눔 고딕"/>
              <a:ea typeface="Rix고딕 EB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99852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 고딕"/>
                <a:ea typeface="Rix고딕 EB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 고딕"/>
                <a:ea typeface="Rix고딕 EB" pitchFamily="18" charset="-127"/>
              </a:defRPr>
            </a:lvl1pPr>
          </a:lstStyle>
          <a:p>
            <a:fld id="{BC005E11-9FC4-4559-BF01-B81AA1525F34}" type="datetimeFigureOut">
              <a:rPr lang="ko-KR" altLang="en-US" smtClean="0"/>
              <a:pPr/>
              <a:t>2017-06-27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 고딕"/>
                <a:ea typeface="Rix고딕 EB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 고딕"/>
                <a:ea typeface="Rix고딕 EB" pitchFamily="18" charset="-127"/>
              </a:defRPr>
            </a:lvl1pPr>
          </a:lstStyle>
          <a:p>
            <a:fld id="{E298BA0C-7778-40CB-9F43-9459B3FAC40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95220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나눔 고딕"/>
        <a:ea typeface="Rix고딕 EB" pitchFamily="18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 고딕"/>
        <a:ea typeface="Rix고딕 EB" pitchFamily="18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 고딕"/>
        <a:ea typeface="Rix고딕 EB" pitchFamily="18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 고딕"/>
        <a:ea typeface="Rix고딕 EB" pitchFamily="18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 고딕"/>
        <a:ea typeface="Rix고딕 EB" pitchFamily="18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챕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2600408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120021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99" y="6541395"/>
            <a:ext cx="1275081" cy="12796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</p:sldLayoutIdLst>
  <p:transition>
    <p:fade/>
  </p:transition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슬라이드 번호 개체 틀 5"/>
          <p:cNvSpPr txBox="1">
            <a:spLocks/>
          </p:cNvSpPr>
          <p:nvPr userDrawn="1"/>
        </p:nvSpPr>
        <p:spPr>
          <a:xfrm>
            <a:off x="876273" y="6529409"/>
            <a:ext cx="2781319" cy="2508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bg1"/>
                </a:solidFill>
                <a:latin typeface="PF Din Text Cond Pro Medium" pitchFamily="2" charset="0"/>
                <a:ea typeface="Rix고딕 M" pitchFamily="18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0BB0C5-6955-4F9B-BA60-58E2367A55EF}" type="slidenum">
              <a:rPr kumimoji="0" lang="ko-KR" altLang="en-US" sz="85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ko-KR" alt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t> </a:t>
            </a:r>
            <a:r>
              <a:rPr kumimoji="0" lang="en-US" altLang="ko-KR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t>/ </a:t>
            </a:r>
            <a:r>
              <a:rPr kumimoji="0" lang="ko-KR" alt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t>문서 제목 </a:t>
            </a:r>
            <a:r>
              <a:rPr kumimoji="0" lang="en-US" altLang="ko-KR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t>(</a:t>
            </a:r>
            <a:r>
              <a:rPr kumimoji="0" lang="ko-KR" alt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t>슬라이드 마스터에서 수정</a:t>
            </a:r>
            <a:r>
              <a:rPr kumimoji="0" lang="en-US" altLang="ko-KR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t>)</a:t>
            </a:r>
            <a:endParaRPr lang="en-US" altLang="ko-KR" sz="750" dirty="0" smtClean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나눔고딕" pitchFamily="50" charset="-127"/>
              <a:ea typeface="나눔고딕" pitchFamily="50" charset="-127"/>
              <a:cs typeface="+mn-cs"/>
            </a:endParaRPr>
          </a:p>
        </p:txBody>
      </p:sp>
      <p:cxnSp>
        <p:nvCxnSpPr>
          <p:cNvPr id="11" name="직선 연결선 10"/>
          <p:cNvCxnSpPr/>
          <p:nvPr userDrawn="1"/>
        </p:nvCxnSpPr>
        <p:spPr>
          <a:xfrm>
            <a:off x="228569" y="6600825"/>
            <a:ext cx="684000" cy="1588"/>
          </a:xfrm>
          <a:prstGeom prst="line">
            <a:avLst/>
          </a:prstGeom>
          <a:ln w="44450">
            <a:solidFill>
              <a:srgbClr val="DD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942949" y="836712"/>
            <a:ext cx="7956000" cy="1588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 userDrawn="1"/>
        </p:nvCxnSpPr>
        <p:spPr>
          <a:xfrm>
            <a:off x="228569" y="836712"/>
            <a:ext cx="684000" cy="1588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99" y="6541395"/>
            <a:ext cx="1275081" cy="12796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>
    <p:fade/>
  </p:transition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js/js_math.asp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schools.com/js/js_timing.asp" TargetMode="External"/><Relationship Id="rId3" Type="http://schemas.openxmlformats.org/officeDocument/2006/relationships/hyperlink" Target="https://www.w3schools.com/js/js_window_screen.asp" TargetMode="External"/><Relationship Id="rId7" Type="http://schemas.openxmlformats.org/officeDocument/2006/relationships/hyperlink" Target="https://www.w3schools.com/js/js_popup.asp" TargetMode="External"/><Relationship Id="rId2" Type="http://schemas.openxmlformats.org/officeDocument/2006/relationships/hyperlink" Target="https://www.w3schools.com/js/js_window.asp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w3schools.com/js/js_window_navigator.asp" TargetMode="External"/><Relationship Id="rId5" Type="http://schemas.openxmlformats.org/officeDocument/2006/relationships/hyperlink" Target="https://www.w3schools.com/js/js_window_history.asp" TargetMode="External"/><Relationship Id="rId4" Type="http://schemas.openxmlformats.org/officeDocument/2006/relationships/hyperlink" Target="https://www.w3schools.com/js/js_window_location.asp" TargetMode="External"/><Relationship Id="rId9" Type="http://schemas.openxmlformats.org/officeDocument/2006/relationships/hyperlink" Target="https://www.w3schools.com/js/js_cookies.asp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85774" y="2333617"/>
            <a:ext cx="6338878" cy="677108"/>
          </a:xfrm>
          <a:prstGeom prst="rect">
            <a:avLst/>
          </a:prstGeom>
          <a:noFill/>
        </p:spPr>
        <p:txBody>
          <a:bodyPr wrap="square" lIns="91437" tIns="45719" rIns="91437" bIns="45719" rtlCol="0">
            <a:spAutoFit/>
          </a:bodyPr>
          <a:lstStyle/>
          <a:p>
            <a:r>
              <a:rPr lang="en-US" altLang="ko-KR" sz="38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Math</a:t>
            </a:r>
            <a:endParaRPr lang="ko-KR" altLang="en-US" sz="3800" b="1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428596" y="2214555"/>
            <a:ext cx="615012" cy="1588"/>
          </a:xfrm>
          <a:prstGeom prst="line">
            <a:avLst/>
          </a:prstGeom>
          <a:ln w="57150">
            <a:solidFill>
              <a:srgbClr val="DD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50481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8660" y="260648"/>
            <a:ext cx="8686679" cy="2492988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 smtClean="0">
                <a:latin typeface="나눔고딕" pitchFamily="50" charset="-127"/>
                <a:ea typeface="나눔고딕" pitchFamily="50" charset="-127"/>
              </a:rPr>
              <a:t>Math</a:t>
            </a:r>
            <a:endParaRPr lang="en-US" altLang="ko-KR" sz="2000" b="1" dirty="0" smtClean="0">
              <a:latin typeface="나눔고딕" pitchFamily="50" charset="-127"/>
              <a:ea typeface="나눔고딕" pitchFamily="50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Math object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는 산술적인 작업을 </a:t>
            </a:r>
            <a:r>
              <a:rPr lang="ko-KR" altLang="en-US" sz="1600" dirty="0" err="1" smtClean="0">
                <a:latin typeface="나눔고딕" pitchFamily="50" charset="-127"/>
                <a:ea typeface="나눔고딕" pitchFamily="50" charset="-127"/>
              </a:rPr>
              <a:t>수행할수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 있게 한다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/>
            </a:r>
            <a:b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</a:br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[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참고</a:t>
            </a:r>
            <a:r>
              <a:rPr lang="en-US" altLang="ko-KR" sz="1200" dirty="0">
                <a:latin typeface="나눔고딕" pitchFamily="50" charset="-127"/>
                <a:ea typeface="나눔고딕" pitchFamily="50" charset="-127"/>
              </a:rPr>
              <a:t>]</a:t>
            </a:r>
            <a:br>
              <a:rPr lang="en-US" altLang="ko-KR" sz="1200" dirty="0">
                <a:latin typeface="나눔고딕" pitchFamily="50" charset="-127"/>
                <a:ea typeface="나눔고딕" pitchFamily="50" charset="-127"/>
              </a:rPr>
            </a:br>
            <a:r>
              <a:rPr lang="en-US" altLang="ko-KR" sz="1200" dirty="0">
                <a:latin typeface="나눔고딕" pitchFamily="50" charset="-127"/>
                <a:ea typeface="나눔고딕" pitchFamily="50" charset="-127"/>
                <a:hlinkClick r:id="rId2"/>
              </a:rPr>
              <a:t>https://</a:t>
            </a:r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  <a:hlinkClick r:id="rId2"/>
              </a:rPr>
              <a:t>www.w3schools.com/js/js_math.asp</a:t>
            </a:r>
            <a:endParaRPr lang="en-US" altLang="ko-KR" sz="12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200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Math Properties</a:t>
            </a: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7249155"/>
              </p:ext>
            </p:extLst>
          </p:nvPr>
        </p:nvGraphicFramePr>
        <p:xfrm>
          <a:off x="228661" y="2810624"/>
          <a:ext cx="8686678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7035"/>
                <a:gridCol w="7079643"/>
              </a:tblGrid>
              <a:tr h="24165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solidFill>
                            <a:schemeClr val="tx1"/>
                          </a:solidFill>
                        </a:rPr>
                        <a:t>Example</a:t>
                      </a:r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err="1" smtClean="0">
                          <a:solidFill>
                            <a:schemeClr val="tx1"/>
                          </a:solidFill>
                        </a:rPr>
                        <a:t>Math.E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// returns Euler’s number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 smtClean="0">
                          <a:solidFill>
                            <a:schemeClr val="tx1"/>
                          </a:solidFill>
                        </a:rPr>
                        <a:t>Math.PI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// returns PI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Math.SQRT2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// returns the square root of 2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Math.SQRT1_2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// returns </a:t>
                      </a:r>
                      <a:r>
                        <a:rPr lang="en-US" altLang="ko-KR" sz="1400" dirty="0" err="1" smtClean="0">
                          <a:solidFill>
                            <a:schemeClr val="tx1"/>
                          </a:solidFill>
                        </a:rPr>
                        <a:t>ths</a:t>
                      </a: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 square root of ½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Math.LN2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// returns the natural</a:t>
                      </a:r>
                      <a:r>
                        <a:rPr lang="en-US" altLang="ko-KR" sz="1400" baseline="0" dirty="0" smtClean="0">
                          <a:solidFill>
                            <a:schemeClr val="tx1"/>
                          </a:solidFill>
                        </a:rPr>
                        <a:t> logarithm of 2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Math.LN10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// returns the natural logarithm of 10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Math.LOG2E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// returns base 2 logarithm of E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Math.LOG10E</a:t>
                      </a:r>
                      <a:endParaRPr lang="ko-KR" altLang="en-US" sz="1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// returns base 10 logarithm of E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369175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8660" y="260648"/>
            <a:ext cx="8686679" cy="1292660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 smtClean="0">
                <a:latin typeface="나눔고딕" pitchFamily="50" charset="-127"/>
                <a:ea typeface="나눔고딕" pitchFamily="50" charset="-127"/>
              </a:rPr>
              <a:t>Math</a:t>
            </a:r>
            <a:endParaRPr lang="en-US" altLang="ko-KR" sz="2000" b="1" dirty="0" smtClean="0">
              <a:latin typeface="나눔고딕" pitchFamily="50" charset="-127"/>
              <a:ea typeface="나눔고딕" pitchFamily="50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Math Object Methods</a:t>
            </a: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7556735"/>
              </p:ext>
            </p:extLst>
          </p:nvPr>
        </p:nvGraphicFramePr>
        <p:xfrm>
          <a:off x="228661" y="1619275"/>
          <a:ext cx="8686678" cy="50042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9083"/>
                <a:gridCol w="6647595"/>
              </a:tblGrid>
              <a:tr h="24165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Method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abs(x)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Returns the</a:t>
                      </a:r>
                      <a:r>
                        <a:rPr lang="en-US" altLang="ko-KR" sz="1100" baseline="0" dirty="0" smtClean="0">
                          <a:solidFill>
                            <a:schemeClr val="tx1"/>
                          </a:solidFill>
                        </a:rPr>
                        <a:t> absolute value of x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err="1" smtClean="0">
                          <a:solidFill>
                            <a:schemeClr val="tx1"/>
                          </a:solidFill>
                        </a:rPr>
                        <a:t>acos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(x)</a:t>
                      </a:r>
                      <a:endParaRPr lang="ko-KR" altLang="en-US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Returns the arccosine of x, in radians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err="1" smtClean="0">
                          <a:solidFill>
                            <a:schemeClr val="tx1"/>
                          </a:solidFill>
                        </a:rPr>
                        <a:t>asin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(x)</a:t>
                      </a:r>
                      <a:endParaRPr lang="ko-KR" altLang="en-US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Returns the arcsine</a:t>
                      </a:r>
                      <a:r>
                        <a:rPr lang="en-US" altLang="ko-KR" sz="1100" baseline="0" dirty="0" smtClean="0">
                          <a:solidFill>
                            <a:schemeClr val="tx1"/>
                          </a:solidFill>
                        </a:rPr>
                        <a:t> of x, in radians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err="1" smtClean="0">
                          <a:solidFill>
                            <a:schemeClr val="tx1"/>
                          </a:solidFill>
                        </a:rPr>
                        <a:t>atan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(x)</a:t>
                      </a:r>
                      <a:endParaRPr lang="ko-KR" altLang="en-US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Returns the arctangent of x as a numeric value between –PI/2 and PI/2 radians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atan2(y, x)</a:t>
                      </a:r>
                      <a:endParaRPr lang="ko-KR" altLang="en-US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Returns the arctangent of the quotient of its arguments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ceil(x)</a:t>
                      </a:r>
                      <a:endParaRPr lang="ko-KR" altLang="en-US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Returns the value of x rounded up to its nearest integer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cos(x)</a:t>
                      </a:r>
                      <a:endParaRPr lang="ko-KR" altLang="en-US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Returns the cosine of x (x is in radians)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err="1" smtClean="0">
                          <a:solidFill>
                            <a:schemeClr val="tx1"/>
                          </a:solidFill>
                        </a:rPr>
                        <a:t>exp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(x)</a:t>
                      </a:r>
                      <a:endParaRPr lang="ko-KR" altLang="en-US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Returns the value of</a:t>
                      </a:r>
                      <a:r>
                        <a:rPr lang="en-US" altLang="ko-KR" sz="11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</a:t>
                      </a:r>
                      <a:r>
                        <a:rPr lang="en-US" altLang="ko-KR" sz="1100" b="0" i="0" kern="1200" baseline="300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floor(x)</a:t>
                      </a:r>
                      <a:endParaRPr lang="ko-KR" altLang="en-US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Returns the value of x rounded down to its nearest integer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log(x)</a:t>
                      </a:r>
                      <a:endParaRPr lang="ko-KR" altLang="en-US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Returns the natural logarithm (base E) of x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max(x, y, z, …, n)</a:t>
                      </a:r>
                      <a:endParaRPr lang="ko-KR" altLang="en-US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Returns the number with the highest value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min(x, y, z, …, n)</a:t>
                      </a:r>
                      <a:endParaRPr lang="ko-KR" altLang="en-US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Returns the number with</a:t>
                      </a:r>
                      <a:r>
                        <a:rPr lang="en-US" altLang="ko-KR" sz="1100" baseline="0" dirty="0" smtClean="0">
                          <a:solidFill>
                            <a:schemeClr val="tx1"/>
                          </a:solidFill>
                        </a:rPr>
                        <a:t> the lowest value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pow(x, y)</a:t>
                      </a:r>
                      <a:endParaRPr lang="ko-KR" altLang="en-US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Returns the value of x to the power of y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random()</a:t>
                      </a:r>
                      <a:endParaRPr lang="ko-KR" altLang="en-US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Returns a random number between 0 and 1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round(x)</a:t>
                      </a:r>
                      <a:endParaRPr lang="ko-KR" altLang="en-US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Returns the value of x rounded to its nearest</a:t>
                      </a:r>
                      <a:r>
                        <a:rPr lang="en-US" altLang="ko-KR" sz="110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100" baseline="0" dirty="0" err="1" smtClean="0">
                          <a:solidFill>
                            <a:schemeClr val="tx1"/>
                          </a:solidFill>
                        </a:rPr>
                        <a:t>interger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sin(x)</a:t>
                      </a:r>
                      <a:endParaRPr lang="ko-KR" altLang="en-US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Returns the sine of x (x is in radians)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err="1" smtClean="0">
                          <a:solidFill>
                            <a:schemeClr val="tx1"/>
                          </a:solidFill>
                        </a:rPr>
                        <a:t>sqrt</a:t>
                      </a: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(x)</a:t>
                      </a:r>
                      <a:endParaRPr lang="ko-KR" altLang="en-US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Returns the square root of x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6362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tan(x)</a:t>
                      </a:r>
                      <a:endParaRPr lang="ko-KR" altLang="en-US" sz="11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Returns the tangent</a:t>
                      </a:r>
                      <a:r>
                        <a:rPr lang="en-US" altLang="ko-KR" sz="1100" baseline="0" dirty="0" smtClean="0">
                          <a:solidFill>
                            <a:schemeClr val="tx1"/>
                          </a:solidFill>
                        </a:rPr>
                        <a:t> of an angle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20318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85774" y="2333617"/>
            <a:ext cx="6338878" cy="677108"/>
          </a:xfrm>
          <a:prstGeom prst="rect">
            <a:avLst/>
          </a:prstGeom>
          <a:noFill/>
        </p:spPr>
        <p:txBody>
          <a:bodyPr wrap="square" lIns="91437" tIns="45719" rIns="91437" bIns="45719" rtlCol="0">
            <a:spAutoFit/>
          </a:bodyPr>
          <a:lstStyle/>
          <a:p>
            <a:r>
              <a:rPr lang="en-US" altLang="ko-KR" sz="38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Date</a:t>
            </a:r>
            <a:endParaRPr lang="ko-KR" altLang="en-US" sz="3800" b="1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428596" y="2214555"/>
            <a:ext cx="615012" cy="1588"/>
          </a:xfrm>
          <a:prstGeom prst="line">
            <a:avLst/>
          </a:prstGeom>
          <a:ln w="57150">
            <a:solidFill>
              <a:srgbClr val="DD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11406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8660" y="260648"/>
            <a:ext cx="8686679" cy="1846657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 smtClean="0">
                <a:latin typeface="나눔고딕" pitchFamily="50" charset="-127"/>
                <a:ea typeface="나눔고딕" pitchFamily="50" charset="-127"/>
              </a:rPr>
              <a:t>Date</a:t>
            </a:r>
            <a:endParaRPr lang="en-US" altLang="ko-KR" sz="2000" b="1" dirty="0" smtClean="0">
              <a:latin typeface="나눔고딕" pitchFamily="50" charset="-127"/>
              <a:ea typeface="나눔고딕" pitchFamily="50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new Date(); _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시간을 가져오는 함수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/>
            </a:r>
            <a:b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</a:br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[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참고</a:t>
            </a:r>
            <a:r>
              <a:rPr lang="en-US" altLang="ko-KR" sz="1200" dirty="0">
                <a:latin typeface="나눔고딕" pitchFamily="50" charset="-127"/>
                <a:ea typeface="나눔고딕" pitchFamily="50" charset="-127"/>
              </a:rPr>
              <a:t>]</a:t>
            </a:r>
            <a:br>
              <a:rPr lang="en-US" altLang="ko-KR" sz="1200" dirty="0">
                <a:latin typeface="나눔고딕" pitchFamily="50" charset="-127"/>
                <a:ea typeface="나눔고딕" pitchFamily="50" charset="-127"/>
              </a:rPr>
            </a:br>
            <a:r>
              <a:rPr lang="en-US" altLang="ko-KR" sz="1200" dirty="0">
                <a:latin typeface="나눔고딕" pitchFamily="50" charset="-127"/>
                <a:ea typeface="나눔고딕" pitchFamily="50" charset="-127"/>
              </a:rPr>
              <a:t>https://</a:t>
            </a:r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www.w3schools.com/js/js_date_methods.asp</a:t>
            </a: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28660" y="2182214"/>
            <a:ext cx="8686679" cy="156965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sz="16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timedate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 new </a:t>
            </a:r>
            <a:r>
              <a:rPr lang="en-US" altLang="ko-KR" sz="16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Date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();</a:t>
            </a:r>
            <a:endParaRPr lang="en-US" altLang="ko-KR" sz="1600" dirty="0" smtClean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console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log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16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timedate.</a:t>
            </a:r>
            <a:r>
              <a:rPr lang="en-US" altLang="ko-KR" sz="16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getTime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());</a:t>
            </a:r>
            <a:endParaRPr lang="en-US" altLang="ko-KR" sz="1600" dirty="0" smtClean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4068406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85774" y="2333617"/>
            <a:ext cx="8606706" cy="677106"/>
          </a:xfrm>
          <a:prstGeom prst="rect">
            <a:avLst/>
          </a:prstGeom>
          <a:noFill/>
        </p:spPr>
        <p:txBody>
          <a:bodyPr wrap="square" lIns="91437" tIns="45719" rIns="91437" bIns="45719" rtlCol="0">
            <a:spAutoFit/>
          </a:bodyPr>
          <a:lstStyle/>
          <a:p>
            <a:r>
              <a:rPr lang="en-US" altLang="ko-KR" sz="38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BOM (Browser Object Model)</a:t>
            </a:r>
            <a:endParaRPr lang="ko-KR" altLang="en-US" sz="3800" b="1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428596" y="2214555"/>
            <a:ext cx="615012" cy="1588"/>
          </a:xfrm>
          <a:prstGeom prst="line">
            <a:avLst/>
          </a:prstGeom>
          <a:ln w="57150">
            <a:solidFill>
              <a:srgbClr val="DD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44934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8660" y="260648"/>
            <a:ext cx="8686679" cy="4616646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 smtClean="0">
                <a:latin typeface="나눔고딕" pitchFamily="50" charset="-127"/>
                <a:ea typeface="나눔고딕" pitchFamily="50" charset="-127"/>
              </a:rPr>
              <a:t>BOM (Browser Object Model)</a:t>
            </a:r>
            <a:endParaRPr lang="en-US" altLang="ko-KR" sz="2000" b="1" dirty="0" smtClean="0">
              <a:latin typeface="나눔고딕" pitchFamily="50" charset="-127"/>
              <a:ea typeface="나눔고딕" pitchFamily="50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err="1" smtClean="0">
                <a:latin typeface="나눔고딕" pitchFamily="50" charset="-127"/>
                <a:ea typeface="나눔고딕" pitchFamily="50" charset="-127"/>
              </a:rPr>
              <a:t>웹브라우저와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 관련된 객체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JS Window :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 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  <a:hlinkClick r:id="rId2"/>
              </a:rPr>
              <a:t>https</a:t>
            </a:r>
            <a:r>
              <a:rPr lang="en-US" altLang="ko-KR" sz="1600" dirty="0">
                <a:latin typeface="나눔고딕" pitchFamily="50" charset="-127"/>
                <a:ea typeface="나눔고딕" pitchFamily="50" charset="-127"/>
                <a:hlinkClick r:id="rId2"/>
              </a:rPr>
              <a:t>://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  <a:hlinkClick r:id="rId2"/>
              </a:rPr>
              <a:t>www.w3schools.com/js/js_window.asp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JS Screen :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  <a:hlinkClick r:id="rId3"/>
              </a:rPr>
              <a:t>https</a:t>
            </a:r>
            <a:r>
              <a:rPr lang="en-US" altLang="ko-KR" sz="1600" dirty="0">
                <a:latin typeface="나눔고딕" pitchFamily="50" charset="-127"/>
                <a:ea typeface="나눔고딕" pitchFamily="50" charset="-127"/>
                <a:hlinkClick r:id="rId3"/>
              </a:rPr>
              <a:t>://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  <a:hlinkClick r:id="rId3"/>
              </a:rPr>
              <a:t>www.w3schools.com/js/js_window_screen.asp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JS Location :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  <a:hlinkClick r:id="rId4"/>
              </a:rPr>
              <a:t>https</a:t>
            </a:r>
            <a:r>
              <a:rPr lang="en-US" altLang="ko-KR" sz="1600" dirty="0">
                <a:latin typeface="나눔고딕" pitchFamily="50" charset="-127"/>
                <a:ea typeface="나눔고딕" pitchFamily="50" charset="-127"/>
                <a:hlinkClick r:id="rId4"/>
              </a:rPr>
              <a:t>://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  <a:hlinkClick r:id="rId4"/>
              </a:rPr>
              <a:t>www.w3schools.com/js/js_window_location.asp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JS History :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  <a:hlinkClick r:id="rId5"/>
              </a:rPr>
              <a:t>https</a:t>
            </a:r>
            <a:r>
              <a:rPr lang="en-US" altLang="ko-KR" sz="1600" dirty="0">
                <a:latin typeface="나눔고딕" pitchFamily="50" charset="-127"/>
                <a:ea typeface="나눔고딕" pitchFamily="50" charset="-127"/>
                <a:hlinkClick r:id="rId5"/>
              </a:rPr>
              <a:t>://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  <a:hlinkClick r:id="rId5"/>
              </a:rPr>
              <a:t>www.w3schools.com/js/js_window_history.asp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JS Navigator :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  <a:hlinkClick r:id="rId6"/>
              </a:rPr>
              <a:t>https</a:t>
            </a:r>
            <a:r>
              <a:rPr lang="en-US" altLang="ko-KR" sz="1600" dirty="0">
                <a:latin typeface="나눔고딕" pitchFamily="50" charset="-127"/>
                <a:ea typeface="나눔고딕" pitchFamily="50" charset="-127"/>
                <a:hlinkClick r:id="rId6"/>
              </a:rPr>
              <a:t>://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  <a:hlinkClick r:id="rId6"/>
              </a:rPr>
              <a:t>www.w3schools.com/js/js_window_navigator.asp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JS Popup Alert :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  <a:hlinkClick r:id="rId7"/>
              </a:rPr>
              <a:t>https</a:t>
            </a:r>
            <a:r>
              <a:rPr lang="en-US" altLang="ko-KR" sz="1600" dirty="0">
                <a:latin typeface="나눔고딕" pitchFamily="50" charset="-127"/>
                <a:ea typeface="나눔고딕" pitchFamily="50" charset="-127"/>
                <a:hlinkClick r:id="rId7"/>
              </a:rPr>
              <a:t>://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  <a:hlinkClick r:id="rId7"/>
              </a:rPr>
              <a:t>www.w3schools.com/js/js_popup.asp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JS Timing :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  <a:hlinkClick r:id="rId8"/>
              </a:rPr>
              <a:t>https</a:t>
            </a:r>
            <a:r>
              <a:rPr lang="en-US" altLang="ko-KR" sz="1600" dirty="0">
                <a:latin typeface="나눔고딕" pitchFamily="50" charset="-127"/>
                <a:ea typeface="나눔고딕" pitchFamily="50" charset="-127"/>
                <a:hlinkClick r:id="rId8"/>
              </a:rPr>
              <a:t>://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  <a:hlinkClick r:id="rId8"/>
              </a:rPr>
              <a:t>www.w3schools.com/js/js_timing.asp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JS Cookies :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  <a:hlinkClick r:id="rId9"/>
              </a:rPr>
              <a:t>https</a:t>
            </a:r>
            <a:r>
              <a:rPr lang="en-US" altLang="ko-KR" sz="1600" dirty="0">
                <a:latin typeface="나눔고딕" pitchFamily="50" charset="-127"/>
                <a:ea typeface="나눔고딕" pitchFamily="50" charset="-127"/>
                <a:hlinkClick r:id="rId9"/>
              </a:rPr>
              <a:t>://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  <a:hlinkClick r:id="rId9"/>
              </a:rPr>
              <a:t>www.w3schools.com/js/js_cookies.asp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61116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570" y="2143117"/>
            <a:ext cx="5214974" cy="923330"/>
          </a:xfrm>
          <a:prstGeom prst="rect">
            <a:avLst/>
          </a:prstGeom>
          <a:noFill/>
        </p:spPr>
        <p:txBody>
          <a:bodyPr wrap="square" lIns="91437" tIns="45719" rIns="91437" bIns="45719" rtlCol="0">
            <a:spAutoFit/>
          </a:bodyPr>
          <a:lstStyle/>
          <a:p>
            <a:pPr marL="914370" indent="-914370"/>
            <a:r>
              <a:rPr lang="en-US" altLang="ko-KR" sz="5400" b="1" dirty="0">
                <a:latin typeface="나눔고딕" pitchFamily="50" charset="-127"/>
                <a:ea typeface="나눔고딕" pitchFamily="50" charset="-127"/>
              </a:rPr>
              <a:t>Thank you.</a:t>
            </a:r>
            <a:endParaRPr lang="ko-KR" altLang="en-US" sz="5400" b="1" dirty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56360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28570" y="2143117"/>
            <a:ext cx="5214974" cy="923330"/>
          </a:xfrm>
          <a:prstGeom prst="rect">
            <a:avLst/>
          </a:prstGeom>
          <a:noFill/>
        </p:spPr>
        <p:txBody>
          <a:bodyPr wrap="square" lIns="91437" tIns="45719" rIns="91437" bIns="45719" rtlCol="0">
            <a:spAutoFit/>
          </a:bodyPr>
          <a:lstStyle/>
          <a:p>
            <a:pPr marL="914370" indent="-914370"/>
            <a:r>
              <a:rPr lang="en-US" altLang="ko-KR" sz="5400" b="1" dirty="0">
                <a:latin typeface="나눔고딕" pitchFamily="50" charset="-127"/>
                <a:ea typeface="나눔고딕" pitchFamily="50" charset="-127"/>
              </a:rPr>
              <a:t>Question.</a:t>
            </a:r>
            <a:endParaRPr lang="ko-KR" altLang="en-US" sz="5400" b="1" dirty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06554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표지">
  <a:themeElements>
    <a:clrScheme name="NHN">
      <a:dk1>
        <a:sysClr val="windowText" lastClr="000000"/>
      </a:dk1>
      <a:lt1>
        <a:sysClr val="window" lastClr="FFFFFF"/>
      </a:lt1>
      <a:dk2>
        <a:srgbClr val="FF7C19"/>
      </a:dk2>
      <a:lt2>
        <a:srgbClr val="71C31F"/>
      </a:lt2>
      <a:accent1>
        <a:srgbClr val="5DC1E3"/>
      </a:accent1>
      <a:accent2>
        <a:srgbClr val="61BDA1"/>
      </a:accent2>
      <a:accent3>
        <a:srgbClr val="4F79A1"/>
      </a:accent3>
      <a:accent4>
        <a:srgbClr val="758559"/>
      </a:accent4>
      <a:accent5>
        <a:srgbClr val="857155"/>
      </a:accent5>
      <a:accent6>
        <a:srgbClr val="88565B"/>
      </a:accent6>
      <a:hlink>
        <a:srgbClr val="4B5661"/>
      </a:hlink>
      <a:folHlink>
        <a:srgbClr val="523F4B"/>
      </a:folHlink>
    </a:clrScheme>
    <a:fontScheme name="나눔고딕">
      <a:majorFont>
        <a:latin typeface="나눔고딕 ExtraBold"/>
        <a:ea typeface="나눔고딕 ExtraBold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내지">
  <a:themeElements>
    <a:clrScheme name="NHN">
      <a:dk1>
        <a:sysClr val="windowText" lastClr="000000"/>
      </a:dk1>
      <a:lt1>
        <a:sysClr val="window" lastClr="FFFFFF"/>
      </a:lt1>
      <a:dk2>
        <a:srgbClr val="FF7C19"/>
      </a:dk2>
      <a:lt2>
        <a:srgbClr val="71C31F"/>
      </a:lt2>
      <a:accent1>
        <a:srgbClr val="5DC1E3"/>
      </a:accent1>
      <a:accent2>
        <a:srgbClr val="61BDA1"/>
      </a:accent2>
      <a:accent3>
        <a:srgbClr val="4F79A1"/>
      </a:accent3>
      <a:accent4>
        <a:srgbClr val="758559"/>
      </a:accent4>
      <a:accent5>
        <a:srgbClr val="857155"/>
      </a:accent5>
      <a:accent6>
        <a:srgbClr val="88565B"/>
      </a:accent6>
      <a:hlink>
        <a:srgbClr val="4B5661"/>
      </a:hlink>
      <a:folHlink>
        <a:srgbClr val="523F4B"/>
      </a:folHlink>
    </a:clrScheme>
    <a:fontScheme name="NHN">
      <a:majorFont>
        <a:latin typeface="Rix고딕 EB"/>
        <a:ea typeface="Rix고딕 EB"/>
        <a:cs typeface=""/>
      </a:majorFont>
      <a:minorFont>
        <a:latin typeface="Rix고딕 M"/>
        <a:ea typeface="Rix고딕 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2493</TotalTime>
  <Words>379</Words>
  <Application>Microsoft Office PowerPoint</Application>
  <PresentationFormat>화면 슬라이드 쇼(4:3)</PresentationFormat>
  <Paragraphs>87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굴림</vt:lpstr>
      <vt:lpstr>Arial</vt:lpstr>
      <vt:lpstr>Rix고딕 EB</vt:lpstr>
      <vt:lpstr>나눔고딕</vt:lpstr>
      <vt:lpstr>Rix고딕 M</vt:lpstr>
      <vt:lpstr>나눔 고딕</vt:lpstr>
      <vt:lpstr>표지</vt:lpstr>
      <vt:lpstr>내지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Hwan</dc:creator>
  <cp:lastModifiedBy>Hwan</cp:lastModifiedBy>
  <cp:revision>272</cp:revision>
  <dcterms:created xsi:type="dcterms:W3CDTF">2007-04-27T09:07:31Z</dcterms:created>
  <dcterms:modified xsi:type="dcterms:W3CDTF">2017-06-27T06:27:40Z</dcterms:modified>
</cp:coreProperties>
</file>

<file path=docProps/thumbnail.jpeg>
</file>